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4" r:id="rId3"/>
    <p:sldId id="276" r:id="rId4"/>
    <p:sldId id="277" r:id="rId5"/>
    <p:sldId id="271" r:id="rId6"/>
    <p:sldId id="274" r:id="rId7"/>
    <p:sldId id="268" r:id="rId8"/>
    <p:sldId id="267" r:id="rId9"/>
    <p:sldId id="270" r:id="rId10"/>
    <p:sldId id="280" r:id="rId11"/>
    <p:sldId id="282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8676C-7D29-4EE0-8697-5189167447D5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AA4BE-2DD8-4FC7-B51F-76F0DC088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13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acquisition time; increase brightness of overlay.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FE1777-12A5-4C6C-BA7A-C6F67FB187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80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DAA99-3E83-420F-BB71-FA325A94A0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9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F5969-E251-4C9C-BFBC-D9A4509CD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5C2CB-C11F-4397-85D9-A659371D6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703C1-E1CE-4CC6-AE5A-28D6330DC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049E-0354-4B37-8230-F78CCCF5B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75FC6-EED4-4944-95E4-6CAC4016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538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BDBC-2BAD-449E-A3D5-019F99B7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05FC6-D74A-430E-B3E7-8BA21F097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830AA-BBDA-449D-82F2-556AD04CE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9B916-113D-413F-A721-637FA3B6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C568E-975E-4F04-8C7D-E83B2D06F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86D579-461B-4B7B-AF49-833887B27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A1D82A-B24D-4801-A2EA-C1C6A9C77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5CDE7-BBA4-460C-934B-F92B316FD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D7839-EF22-4730-89B4-D0CB5D6DF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557DB-1CCE-421D-A24F-6511BE50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8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EE1A-D6A7-4730-9A2E-C4842301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24C-1748-430A-9FC7-EF5F72AB9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AE7E0-F27C-4E4D-AE2D-D7389F7E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AA939-6CF3-4579-B970-4FD1DD47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0A090-9E43-4991-8EFB-F2A112FB8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0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F5D2F-3A5F-4EE8-A93C-C2527D7B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968ECE-5A8E-4C7C-A075-6C91283F3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19DF1-C982-4251-AB00-34A536590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3C394-1832-462F-A063-37EDF4425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2DFEB-38FE-4D32-BF6E-1461624DB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9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6D225-46E4-4F36-A88F-DE7450198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284F7-10D4-43C4-B110-3BED9503DA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3950B-D2A1-4A99-BA55-D9F8E6EC5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EE8A6-0799-4FFF-B33A-FE2F25A69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2638F-C314-4F75-8871-2870BECC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70A7F-F4E2-4D6D-A302-5D2AC54F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94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6BDA1-8B7C-4B77-B597-CA9C7548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49DF6-807B-4D9B-BC31-F5213130F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B0D340-138C-4CD6-8156-2B2395CAC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2D484A-6A2A-46B3-AEEA-7EE403DFB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EEEC58-39DB-418A-9F02-F549BA9EB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44BA0C-B087-4684-920B-D9CE447C6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744E74-BDF5-496C-BB8E-5C6C083D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68F92A-58CC-4B14-809F-58DC8FA84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6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6878-2755-4B5C-B08A-4FF556E9F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94243-7DD4-4036-8964-E5F0325B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DA9E88-D806-4319-8D7D-B8A7B1AE6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9095FD-7AB4-4B58-8D63-A7A92C99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FCE36-EE73-4363-9556-FD94B5DC7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8B1A21-ACB9-4162-88A2-94230086D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D13D9-661E-4E34-916D-97841466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F2EC-97F9-4326-953D-6FFDE160E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51D3-A647-4D60-9773-CF9241BC3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1EF5CA-7168-4673-B00C-4781359F5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07C8A-227A-4128-B06A-B8D9CEEA6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8592B-6560-4150-9B4C-B85D4D02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24EBA-813B-4B59-9350-B87D6378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05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BB26-73A4-4F5C-A4C1-2B7DAE66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B7563A-4FFF-40DA-9DAC-746D9BB89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F58067-2056-4865-9307-9C8ADB7AD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1480C-6CFB-473E-B3E1-9F9205CE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9CF63-7D06-425F-87A9-83611CF5E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398FD-506D-45C0-AFAE-DC302282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1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7C43D-601C-4289-B250-DC6C7E7A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901D4-4226-4294-A43B-675D494DB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0D78-228B-4A3D-805E-EA4052279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5709-2ABF-4D7C-B6E5-DA21E616BEDC}" type="datetimeFigureOut">
              <a:rPr lang="en-US" smtClean="0"/>
              <a:t>8/24/2021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E81F6-C066-48F1-8DEB-348CF3292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80E77-5C59-48E7-8201-0EB9FC5F5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6159D-67B1-443E-B592-E464D7B78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6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0020-A306-456B-9827-C4420B28C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361440"/>
            <a:ext cx="10668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Integrated label-free PANORAMA and fluorescence imaging for multi-modal exosome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3043D3-6266-407F-BA09-0F7C1B789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57648"/>
            <a:ext cx="9144000" cy="75895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April-7-2021</a:t>
            </a:r>
          </a:p>
          <a:p>
            <a:r>
              <a:rPr lang="en-US" dirty="0"/>
              <a:t>Pres. By Nareg Ohannesian</a:t>
            </a:r>
          </a:p>
        </p:txBody>
      </p:sp>
    </p:spTree>
    <p:extLst>
      <p:ext uri="{BB962C8B-B14F-4D97-AF65-F5344CB8AC3E}">
        <p14:creationId xmlns:p14="http://schemas.microsoft.com/office/powerpoint/2010/main" val="1042224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612E-0F90-4A77-86AD-75782B18F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424" y="17772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PANORAMA of H460 derived exosomes on functionalized surface with Anti-CD63 and IgG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60B226-C7C5-4599-9D69-682CAC1CA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8"/>
          <a:stretch/>
        </p:blipFill>
        <p:spPr>
          <a:xfrm>
            <a:off x="-14469" y="2352869"/>
            <a:ext cx="6110469" cy="2762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DF1E9-D7FF-4594-99AE-6986326FB2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7"/>
          <a:stretch/>
        </p:blipFill>
        <p:spPr>
          <a:xfrm>
            <a:off x="6096000" y="2352869"/>
            <a:ext cx="5668468" cy="2762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0FE24-F384-460D-88FF-B503DD2745E9}"/>
              </a:ext>
            </a:extLst>
          </p:cNvPr>
          <p:cNvSpPr txBox="1"/>
          <p:nvPr/>
        </p:nvSpPr>
        <p:spPr>
          <a:xfrm>
            <a:off x="2414016" y="1506022"/>
            <a:ext cx="19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Anti-CD63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B0A0E-3687-420E-AD46-464877A966D8}"/>
              </a:ext>
            </a:extLst>
          </p:cNvPr>
          <p:cNvSpPr txBox="1"/>
          <p:nvPr/>
        </p:nvSpPr>
        <p:spPr>
          <a:xfrm>
            <a:off x="8665464" y="1503284"/>
            <a:ext cx="194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IgG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4E74F6-F0D8-4501-8F49-448AB20C11CA}"/>
              </a:ext>
            </a:extLst>
          </p:cNvPr>
          <p:cNvSpPr txBox="1"/>
          <p:nvPr/>
        </p:nvSpPr>
        <p:spPr>
          <a:xfrm>
            <a:off x="74676" y="1983537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wash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2281A-40E1-434A-B2CB-BA5E0987B1CE}"/>
              </a:ext>
            </a:extLst>
          </p:cNvPr>
          <p:cNvSpPr txBox="1"/>
          <p:nvPr/>
        </p:nvSpPr>
        <p:spPr>
          <a:xfrm>
            <a:off x="3085338" y="1983537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wash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471149-EBD6-413C-BED5-4CAFA6C6CD6C}"/>
              </a:ext>
            </a:extLst>
          </p:cNvPr>
          <p:cNvSpPr txBox="1"/>
          <p:nvPr/>
        </p:nvSpPr>
        <p:spPr>
          <a:xfrm>
            <a:off x="8930234" y="1983537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wash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0730C3-E3D5-4E79-AF68-5A3C1967B854}"/>
              </a:ext>
            </a:extLst>
          </p:cNvPr>
          <p:cNvSpPr txBox="1"/>
          <p:nvPr/>
        </p:nvSpPr>
        <p:spPr>
          <a:xfrm>
            <a:off x="6096000" y="1983537"/>
            <a:ext cx="1527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wash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9784C-D755-4A9C-BAAE-85E134AFE399}"/>
              </a:ext>
            </a:extLst>
          </p:cNvPr>
          <p:cNvSpPr txBox="1"/>
          <p:nvPr/>
        </p:nvSpPr>
        <p:spPr>
          <a:xfrm>
            <a:off x="74676" y="5376672"/>
            <a:ext cx="6920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91 % of exosomes </a:t>
            </a:r>
            <a:r>
              <a:rPr lang="en-US" dirty="0" err="1"/>
              <a:t>odf</a:t>
            </a:r>
            <a:r>
              <a:rPr lang="en-US" dirty="0"/>
              <a:t> detected exosomes were captured via anti-CD63</a:t>
            </a:r>
          </a:p>
          <a:p>
            <a:r>
              <a:rPr lang="en-US" dirty="0"/>
              <a:t>3.3 % remained on the surface functionalized with IgG </a:t>
            </a: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CB8C3D-9739-4842-8BBA-2241EDA75E18}"/>
              </a:ext>
            </a:extLst>
          </p:cNvPr>
          <p:cNvSpPr/>
          <p:nvPr/>
        </p:nvSpPr>
        <p:spPr>
          <a:xfrm>
            <a:off x="10457282" y="6495613"/>
            <a:ext cx="1802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Scale Bar: 10 µm </a:t>
            </a:r>
          </a:p>
        </p:txBody>
      </p:sp>
    </p:spTree>
    <p:extLst>
      <p:ext uri="{BB962C8B-B14F-4D97-AF65-F5344CB8AC3E}">
        <p14:creationId xmlns:p14="http://schemas.microsoft.com/office/powerpoint/2010/main" val="745314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C53E7-D79C-4DAE-A502-9DE41972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Monitoring the abundance of CD9; CD63 and CD81 surface proteins on cancerous H460 and non-cancerous 293A exosomes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14C69-503F-4650-8C3A-FAC7C7B8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8700"/>
            <a:ext cx="5185796" cy="42811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23A63-5110-4D80-AAF8-2737E202424B}"/>
              </a:ext>
            </a:extLst>
          </p:cNvPr>
          <p:cNvSpPr txBox="1"/>
          <p:nvPr/>
        </p:nvSpPr>
        <p:spPr>
          <a:xfrm>
            <a:off x="6364224" y="339784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Questions on this part: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81A00-AA94-4FC7-859A-67248755AE58}"/>
              </a:ext>
            </a:extLst>
          </p:cNvPr>
          <p:cNvSpPr txBox="1"/>
          <p:nvPr/>
        </p:nvSpPr>
        <p:spPr>
          <a:xfrm>
            <a:off x="6291072" y="2075161"/>
            <a:ext cx="4806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samples include various types of exosomes.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graph is derived using pure exosome solutions thus cannot represent real samples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A34F5-C153-4DE3-89B7-871D5B5558AF}"/>
              </a:ext>
            </a:extLst>
          </p:cNvPr>
          <p:cNvSpPr txBox="1"/>
          <p:nvPr/>
        </p:nvSpPr>
        <p:spPr>
          <a:xfrm>
            <a:off x="6291072" y="3880388"/>
            <a:ext cx="4806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we use this graph to say the abundance of specific surface proteins on H460 and 293A exosomes?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part does not have fluorescence In it. But if perform immunofluorescence capture (fluorophore labelled antibodies) does it validate our results or do we need a western blot?</a:t>
            </a:r>
          </a:p>
        </p:txBody>
      </p:sp>
    </p:spTree>
    <p:extLst>
      <p:ext uri="{BB962C8B-B14F-4D97-AF65-F5344CB8AC3E}">
        <p14:creationId xmlns:p14="http://schemas.microsoft.com/office/powerpoint/2010/main" val="659746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2A08B-FC9B-448F-9BFF-B3B2F2B89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367818"/>
            <a:ext cx="10515600" cy="1325563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4AAF-FA56-4D0A-999A-2F6689810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25513"/>
            <a:ext cx="10515600" cy="1722247"/>
          </a:xfrm>
        </p:spPr>
        <p:txBody>
          <a:bodyPr>
            <a:normAutofit/>
          </a:bodyPr>
          <a:lstStyle/>
          <a:p>
            <a:r>
              <a:rPr lang="en-US" sz="2400" dirty="0"/>
              <a:t>Finalize the data set of the molecular beacon response for NHBE (0% response) and H460 (80%) exosomes of 25:75; 50:50 and 75:25.</a:t>
            </a:r>
          </a:p>
          <a:p>
            <a:r>
              <a:rPr lang="en-US" sz="2400" dirty="0"/>
              <a:t>Mixture of 293a and H460 and do antibody tests.</a:t>
            </a:r>
          </a:p>
          <a:p>
            <a:r>
              <a:rPr lang="en-US" sz="2400" dirty="0"/>
              <a:t>Introduce molecular beacon to plasma samples and see the variation.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C387E1-8979-44B1-9A2B-34BC95DC697D}"/>
              </a:ext>
            </a:extLst>
          </p:cNvPr>
          <p:cNvSpPr txBox="1">
            <a:spLocks/>
          </p:cNvSpPr>
          <p:nvPr/>
        </p:nvSpPr>
        <p:spPr>
          <a:xfrm>
            <a:off x="6096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84C8DA-E419-4E2C-8D52-4DE8A3C95068}"/>
              </a:ext>
            </a:extLst>
          </p:cNvPr>
          <p:cNvSpPr txBox="1">
            <a:spLocks/>
          </p:cNvSpPr>
          <p:nvPr/>
        </p:nvSpPr>
        <p:spPr>
          <a:xfrm>
            <a:off x="838200" y="1396492"/>
            <a:ext cx="10515600" cy="1722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PANORAMA is a label free imaging technique which can detect both 100 nm polystyrene beads and exosome particles.</a:t>
            </a:r>
          </a:p>
          <a:p>
            <a:r>
              <a:rPr lang="en-US" dirty="0"/>
              <a:t>Both particle detection have been validated with fluorescence.</a:t>
            </a:r>
          </a:p>
          <a:p>
            <a:r>
              <a:rPr lang="en-US" dirty="0"/>
              <a:t>We validate the surface functionalization by detecting them in patches at all stages of surface functionalization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00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5B75BA1-7942-4680-ABC6-A1236DBE2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9" t="27260" r="42373" b="31663"/>
          <a:stretch/>
        </p:blipFill>
        <p:spPr>
          <a:xfrm>
            <a:off x="87086" y="2301280"/>
            <a:ext cx="5663682" cy="3993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B2A5B9-64CB-48B2-8179-052ABBEAE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90" t="27260" r="42219" b="30785"/>
          <a:stretch/>
        </p:blipFill>
        <p:spPr>
          <a:xfrm>
            <a:off x="4411824" y="2091142"/>
            <a:ext cx="5924939" cy="42036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FE1898-5E00-4573-8AF7-3B59A6F23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45" y="670532"/>
            <a:ext cx="9906000" cy="52338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+mn-lt"/>
              </a:rPr>
              <a:t>Experimental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D909EA-BE88-45F9-BAEC-21A2306CA9A6}"/>
              </a:ext>
            </a:extLst>
          </p:cNvPr>
          <p:cNvSpPr txBox="1"/>
          <p:nvPr/>
        </p:nvSpPr>
        <p:spPr>
          <a:xfrm>
            <a:off x="7654211" y="1733394"/>
            <a:ext cx="52158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Exosome used: H460; H460 labelled with PKH67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Antibody for capture: CD63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Experiment duration: 120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Concentrations used: 2x10</a:t>
            </a:r>
            <a:r>
              <a:rPr lang="en-US" sz="1600" baseline="30000" dirty="0"/>
              <a:t>3</a:t>
            </a:r>
            <a:r>
              <a:rPr lang="en-US" sz="1600" dirty="0"/>
              <a:t>, 2x10</a:t>
            </a:r>
            <a:r>
              <a:rPr lang="en-US" sz="1600" baseline="30000" dirty="0"/>
              <a:t>5</a:t>
            </a:r>
            <a:r>
              <a:rPr lang="en-US" sz="1600" dirty="0"/>
              <a:t> ex/ µl.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Thiol-PEG Biotinylated/methylated: (1:3) 1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Neutravidin: 3.3 µM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Antibody: 50 µg/ml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PKH67: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Excitation wavelength: 460-490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Emission wavelength: 500-530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Fluorescence filters: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Excitation wavelength: 445-490 nm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Emission wavelength: 500-550 nm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Fluorescence acquisition time: 0.1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A309E6-12DB-4FF2-908F-99EFC78E7E00}"/>
              </a:ext>
            </a:extLst>
          </p:cNvPr>
          <p:cNvSpPr txBox="1"/>
          <p:nvPr/>
        </p:nvSpPr>
        <p:spPr>
          <a:xfrm>
            <a:off x="87086" y="1592262"/>
            <a:ext cx="250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H460 derived exosomes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CEA4BF-814E-44A0-8556-C3435B134A73}"/>
              </a:ext>
            </a:extLst>
          </p:cNvPr>
          <p:cNvSpPr txBox="1"/>
          <p:nvPr/>
        </p:nvSpPr>
        <p:spPr>
          <a:xfrm>
            <a:off x="4404048" y="1592262"/>
            <a:ext cx="297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H460 derived exosomes stained with PKH67</a:t>
            </a:r>
          </a:p>
        </p:txBody>
      </p:sp>
    </p:spTree>
    <p:extLst>
      <p:ext uri="{BB962C8B-B14F-4D97-AF65-F5344CB8AC3E}">
        <p14:creationId xmlns:p14="http://schemas.microsoft.com/office/powerpoint/2010/main" val="38207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F1BBA-5955-4C5A-BD0D-6B1D7DB2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DC4C0-0612-4C72-82D7-3E2CE602F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of PANORAMA with fluorescence using fluorescence 100 nm particles</a:t>
            </a:r>
          </a:p>
          <a:p>
            <a:r>
              <a:rPr lang="en-US" dirty="0"/>
              <a:t>Monitoring the surface functionalization</a:t>
            </a:r>
          </a:p>
          <a:p>
            <a:r>
              <a:rPr lang="en-US" dirty="0"/>
              <a:t>Monitoring number of exosomes settled with time</a:t>
            </a:r>
          </a:p>
          <a:p>
            <a:r>
              <a:rPr lang="en-US" dirty="0"/>
              <a:t>Validation of the surface functionalization</a:t>
            </a:r>
          </a:p>
          <a:p>
            <a:r>
              <a:rPr lang="en-US" dirty="0"/>
              <a:t>Monitoring the number of captured exosomes on anti-CD63 functionalized surface</a:t>
            </a:r>
          </a:p>
          <a:p>
            <a:r>
              <a:rPr lang="en-US" dirty="0"/>
              <a:t>Determining the non-specific binding in the 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60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5A7D-80EF-4A63-A113-BEDFDDDD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Part 1: Detection of Carboxylate modified 100 nm polystyrene beads via PANORAMA and fluorescence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28B6D-4A13-4C2B-8FDD-AF980275646B}"/>
              </a:ext>
            </a:extLst>
          </p:cNvPr>
          <p:cNvSpPr txBox="1"/>
          <p:nvPr/>
        </p:nvSpPr>
        <p:spPr>
          <a:xfrm>
            <a:off x="1149822" y="1690688"/>
            <a:ext cx="2995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PANORAMA</a:t>
            </a:r>
          </a:p>
          <a:p>
            <a:r>
              <a:rPr lang="en-US" dirty="0"/>
              <a:t>1.165±0.045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A83DA-10AA-4EE4-B03E-960549BDBFBE}"/>
              </a:ext>
            </a:extLst>
          </p:cNvPr>
          <p:cNvSpPr txBox="1"/>
          <p:nvPr/>
        </p:nvSpPr>
        <p:spPr>
          <a:xfrm>
            <a:off x="5737846" y="1690687"/>
            <a:ext cx="29951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Fluorescence</a:t>
            </a:r>
          </a:p>
          <a:p>
            <a:r>
              <a:rPr lang="en-US" dirty="0"/>
              <a:t>3050±1025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A1736-C858-46CA-94BB-9227014D0518}"/>
              </a:ext>
            </a:extLst>
          </p:cNvPr>
          <p:cNvSpPr/>
          <p:nvPr/>
        </p:nvSpPr>
        <p:spPr>
          <a:xfrm>
            <a:off x="-3537" y="6492875"/>
            <a:ext cx="168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ea typeface="SimSun" panose="02010600030101010101" pitchFamily="2" charset="-122"/>
              </a:rPr>
              <a:t>Scale Bar: 8 µm</a:t>
            </a:r>
            <a:endParaRPr lang="en-US" i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77A99-8B3A-449F-91C4-96DB4487C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90"/>
          <a:stretch/>
        </p:blipFill>
        <p:spPr>
          <a:xfrm>
            <a:off x="1021079" y="2331720"/>
            <a:ext cx="9026397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3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6BF1-06AE-41A0-B9E6-81776D9E9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161808"/>
            <a:ext cx="8469086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2: Full surface functionalization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0E3D5-1700-4E1D-B265-C81BFC5D2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758" y="2649600"/>
            <a:ext cx="7166699" cy="4216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F8807-4AF7-4A05-A794-37F21EDC07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11" t="3859" r="54973" b="3743"/>
          <a:stretch/>
        </p:blipFill>
        <p:spPr>
          <a:xfrm>
            <a:off x="511825" y="1232094"/>
            <a:ext cx="2458490" cy="2487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30EBEB-FD7F-4CB8-A31D-85033D449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362" y="1720599"/>
            <a:ext cx="2447837" cy="2487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57EE95-1056-4CB9-94A0-E72BA752F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699" y="941199"/>
            <a:ext cx="2472815" cy="2487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13F0B-F9B0-4C8F-881F-8454E25A34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6389" y="377036"/>
            <a:ext cx="2472815" cy="2513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B0ACEA-866C-4DE3-B7D9-C9A7C66A2EAF}"/>
              </a:ext>
            </a:extLst>
          </p:cNvPr>
          <p:cNvSpPr txBox="1"/>
          <p:nvPr/>
        </p:nvSpPr>
        <p:spPr>
          <a:xfrm>
            <a:off x="99208" y="606531"/>
            <a:ext cx="3411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Bright-field Image of AGNIS immersed in PBS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E3B82B-0236-4748-AA6A-5C6066BCE2D0}"/>
              </a:ext>
            </a:extLst>
          </p:cNvPr>
          <p:cNvSpPr txBox="1"/>
          <p:nvPr/>
        </p:nvSpPr>
        <p:spPr>
          <a:xfrm>
            <a:off x="7554238" y="396725"/>
            <a:ext cx="190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Neutravidin</a:t>
            </a:r>
          </a:p>
          <a:p>
            <a:pPr algn="ctr"/>
            <a:r>
              <a:rPr lang="en-US" dirty="0"/>
              <a:t>2hours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5615A0-B243-4417-A6F1-BC46137495B6}"/>
              </a:ext>
            </a:extLst>
          </p:cNvPr>
          <p:cNvSpPr txBox="1"/>
          <p:nvPr/>
        </p:nvSpPr>
        <p:spPr>
          <a:xfrm>
            <a:off x="4965692" y="1072110"/>
            <a:ext cx="190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Thiol-PEG Biotin (18 hours)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B9591F-499C-4FD9-B658-F6065966F52B}"/>
              </a:ext>
            </a:extLst>
          </p:cNvPr>
          <p:cNvSpPr txBox="1"/>
          <p:nvPr/>
        </p:nvSpPr>
        <p:spPr>
          <a:xfrm>
            <a:off x="10282824" y="-161358"/>
            <a:ext cx="190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Anti-CD63</a:t>
            </a:r>
          </a:p>
          <a:p>
            <a:pPr algn="ctr"/>
            <a:r>
              <a:rPr lang="en-US" dirty="0"/>
              <a:t>2 hours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0ABF3A-4F50-48C5-AE86-87C17BD730A6}"/>
              </a:ext>
            </a:extLst>
          </p:cNvPr>
          <p:cNvCxnSpPr>
            <a:cxnSpLocks/>
          </p:cNvCxnSpPr>
          <p:nvPr/>
        </p:nvCxnSpPr>
        <p:spPr>
          <a:xfrm flipV="1">
            <a:off x="586320" y="3594647"/>
            <a:ext cx="421231" cy="83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3EE48A5-2D60-4021-9D03-B7077A209E6F}"/>
              </a:ext>
            </a:extLst>
          </p:cNvPr>
          <p:cNvCxnSpPr>
            <a:cxnSpLocks/>
          </p:cNvCxnSpPr>
          <p:nvPr/>
        </p:nvCxnSpPr>
        <p:spPr>
          <a:xfrm flipV="1">
            <a:off x="4796496" y="4092897"/>
            <a:ext cx="421231" cy="83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C10C05-BA6B-4146-9A20-B4616240278D}"/>
              </a:ext>
            </a:extLst>
          </p:cNvPr>
          <p:cNvCxnSpPr>
            <a:cxnSpLocks/>
          </p:cNvCxnSpPr>
          <p:nvPr/>
        </p:nvCxnSpPr>
        <p:spPr>
          <a:xfrm flipV="1">
            <a:off x="7308325" y="3304355"/>
            <a:ext cx="421231" cy="83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0E2901-C0CC-40F7-ADFA-760C8AF66140}"/>
              </a:ext>
            </a:extLst>
          </p:cNvPr>
          <p:cNvCxnSpPr>
            <a:cxnSpLocks/>
          </p:cNvCxnSpPr>
          <p:nvPr/>
        </p:nvCxnSpPr>
        <p:spPr>
          <a:xfrm flipV="1">
            <a:off x="9788557" y="2759775"/>
            <a:ext cx="421231" cy="83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6738B9B-D0CA-49B4-A684-7C27385AA06A}"/>
              </a:ext>
            </a:extLst>
          </p:cNvPr>
          <p:cNvSpPr/>
          <p:nvPr/>
        </p:nvSpPr>
        <p:spPr>
          <a:xfrm>
            <a:off x="54006" y="6488668"/>
            <a:ext cx="168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Scale Bar: 6 µm </a:t>
            </a:r>
          </a:p>
        </p:txBody>
      </p:sp>
    </p:spTree>
    <p:extLst>
      <p:ext uri="{BB962C8B-B14F-4D97-AF65-F5344CB8AC3E}">
        <p14:creationId xmlns:p14="http://schemas.microsoft.com/office/powerpoint/2010/main" val="391792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6E2B4AA6-AFA5-4E82-8100-45DF3CB74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264" y="3806680"/>
            <a:ext cx="2200847" cy="2213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E83885-C016-4A33-B8A3-0305F15BA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3426" r="51015" b="19191"/>
          <a:stretch/>
        </p:blipFill>
        <p:spPr>
          <a:xfrm>
            <a:off x="54211" y="1329370"/>
            <a:ext cx="2204685" cy="2209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AB38FB-9C26-4A93-BCD1-781AF69B9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39" t="3606" r="51042" b="19189"/>
          <a:stretch/>
        </p:blipFill>
        <p:spPr>
          <a:xfrm>
            <a:off x="2344957" y="1329370"/>
            <a:ext cx="2206383" cy="2209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4DE14-ADB1-43CE-9AAC-B597D4C3B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01" t="3570" r="50949" b="19047"/>
          <a:stretch/>
        </p:blipFill>
        <p:spPr>
          <a:xfrm>
            <a:off x="4664310" y="1329370"/>
            <a:ext cx="2209801" cy="2209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2ABAFF-4B94-454A-BB1E-EF16C70909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339" t="3742" r="51016" b="19047"/>
          <a:stretch/>
        </p:blipFill>
        <p:spPr>
          <a:xfrm>
            <a:off x="6987081" y="1319840"/>
            <a:ext cx="2207887" cy="2209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59E675-F470-4848-AF82-2AFC6A1A793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2000" contrast="-24000"/>
                    </a14:imgEffect>
                  </a14:imgLayer>
                </a14:imgProps>
              </a:ext>
            </a:extLst>
          </a:blip>
          <a:srcRect l="15300" t="3570" r="51025" b="19047"/>
          <a:stretch/>
        </p:blipFill>
        <p:spPr>
          <a:xfrm>
            <a:off x="54006" y="3810442"/>
            <a:ext cx="2204890" cy="22098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3BA2E4-D609-46F0-AD14-45BD9DD16D5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375" t="3570" r="51100" b="19047"/>
          <a:stretch/>
        </p:blipFill>
        <p:spPr>
          <a:xfrm>
            <a:off x="2353243" y="3807394"/>
            <a:ext cx="2198097" cy="22128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538332-7F7D-4787-BB2E-997DD0E531DA}"/>
              </a:ext>
            </a:extLst>
          </p:cNvPr>
          <p:cNvCxnSpPr>
            <a:cxnSpLocks/>
          </p:cNvCxnSpPr>
          <p:nvPr/>
        </p:nvCxnSpPr>
        <p:spPr>
          <a:xfrm>
            <a:off x="6546451" y="5938201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E616678-F6BF-452E-A5D3-AD6B4C20C209}"/>
              </a:ext>
            </a:extLst>
          </p:cNvPr>
          <p:cNvCxnSpPr>
            <a:cxnSpLocks/>
          </p:cNvCxnSpPr>
          <p:nvPr/>
        </p:nvCxnSpPr>
        <p:spPr>
          <a:xfrm>
            <a:off x="4220827" y="5926263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7B6F9C-83F5-4CE3-BD8F-679D3D2B5C3F}"/>
              </a:ext>
            </a:extLst>
          </p:cNvPr>
          <p:cNvCxnSpPr>
            <a:cxnSpLocks/>
          </p:cNvCxnSpPr>
          <p:nvPr/>
        </p:nvCxnSpPr>
        <p:spPr>
          <a:xfrm>
            <a:off x="1925683" y="5938201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8C88B4-CE75-4285-BA09-F6F74CDB8039}"/>
              </a:ext>
            </a:extLst>
          </p:cNvPr>
          <p:cNvCxnSpPr>
            <a:cxnSpLocks/>
          </p:cNvCxnSpPr>
          <p:nvPr/>
        </p:nvCxnSpPr>
        <p:spPr>
          <a:xfrm>
            <a:off x="8856835" y="3447600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3C34EF-0784-4C75-836A-DEA344E94AB8}"/>
              </a:ext>
            </a:extLst>
          </p:cNvPr>
          <p:cNvCxnSpPr>
            <a:cxnSpLocks/>
          </p:cNvCxnSpPr>
          <p:nvPr/>
        </p:nvCxnSpPr>
        <p:spPr>
          <a:xfrm>
            <a:off x="6562072" y="3454334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D0A500-90A6-4295-BFA5-394C7E334C1D}"/>
              </a:ext>
            </a:extLst>
          </p:cNvPr>
          <p:cNvCxnSpPr>
            <a:cxnSpLocks/>
          </p:cNvCxnSpPr>
          <p:nvPr/>
        </p:nvCxnSpPr>
        <p:spPr>
          <a:xfrm>
            <a:off x="4220827" y="3454334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9A8749-7E81-4EC7-BD1E-4605F84ACEA5}"/>
              </a:ext>
            </a:extLst>
          </p:cNvPr>
          <p:cNvCxnSpPr>
            <a:cxnSpLocks/>
          </p:cNvCxnSpPr>
          <p:nvPr/>
        </p:nvCxnSpPr>
        <p:spPr>
          <a:xfrm>
            <a:off x="1940034" y="3454334"/>
            <a:ext cx="26035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C32AECF-30AC-4975-9914-A6DBCB99A450}"/>
              </a:ext>
            </a:extLst>
          </p:cNvPr>
          <p:cNvSpPr/>
          <p:nvPr/>
        </p:nvSpPr>
        <p:spPr>
          <a:xfrm>
            <a:off x="54006" y="6488668"/>
            <a:ext cx="168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Scale Bar: 4 µm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8AEF85-4E37-4C60-9EB2-AEBA9680E839}"/>
              </a:ext>
            </a:extLst>
          </p:cNvPr>
          <p:cNvSpPr txBox="1"/>
          <p:nvPr/>
        </p:nvSpPr>
        <p:spPr>
          <a:xfrm>
            <a:off x="115455" y="3492078"/>
            <a:ext cx="2214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125 min PANORAMA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35B9FD-696F-41EF-A181-88AC0BE2B1FF}"/>
              </a:ext>
            </a:extLst>
          </p:cNvPr>
          <p:cNvSpPr txBox="1"/>
          <p:nvPr/>
        </p:nvSpPr>
        <p:spPr>
          <a:xfrm>
            <a:off x="2520432" y="1033908"/>
            <a:ext cx="2687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50 min PANORAMA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1FD385-C6A3-40C1-B20A-29A49E3C7C26}"/>
              </a:ext>
            </a:extLst>
          </p:cNvPr>
          <p:cNvSpPr txBox="1"/>
          <p:nvPr/>
        </p:nvSpPr>
        <p:spPr>
          <a:xfrm>
            <a:off x="4802820" y="1043439"/>
            <a:ext cx="2077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75 min PANORAMA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70E916-A1FD-4419-9E78-32D02FC60675}"/>
              </a:ext>
            </a:extLst>
          </p:cNvPr>
          <p:cNvSpPr txBox="1"/>
          <p:nvPr/>
        </p:nvSpPr>
        <p:spPr>
          <a:xfrm>
            <a:off x="7181325" y="1024379"/>
            <a:ext cx="2133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100 min PANORAMA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ADD32E-069C-456A-93EE-A16EBB816696}"/>
              </a:ext>
            </a:extLst>
          </p:cNvPr>
          <p:cNvSpPr txBox="1"/>
          <p:nvPr/>
        </p:nvSpPr>
        <p:spPr>
          <a:xfrm>
            <a:off x="276042" y="1039779"/>
            <a:ext cx="255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25 min PANORAMA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11F245-82DA-4F19-9B49-C66AACBE4FB3}"/>
              </a:ext>
            </a:extLst>
          </p:cNvPr>
          <p:cNvSpPr txBox="1"/>
          <p:nvPr/>
        </p:nvSpPr>
        <p:spPr>
          <a:xfrm>
            <a:off x="2295809" y="3505268"/>
            <a:ext cx="255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125 min wash PANORAMA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B7443-BC5D-4628-B6F8-40C369D7B53B}"/>
              </a:ext>
            </a:extLst>
          </p:cNvPr>
          <p:cNvSpPr txBox="1"/>
          <p:nvPr/>
        </p:nvSpPr>
        <p:spPr>
          <a:xfrm>
            <a:off x="4633310" y="3505268"/>
            <a:ext cx="2518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125 min wash Fluorescence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8B43DDC-B81A-4D55-996E-1DC283E37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179" y="249904"/>
            <a:ext cx="9130901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 of exosome settlement with time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7EC5010-7BE8-420C-9873-9B33F64111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89949" y="3974101"/>
            <a:ext cx="3192720" cy="265454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0F7DF82-B9AB-4B33-9277-546D401030AF}"/>
              </a:ext>
            </a:extLst>
          </p:cNvPr>
          <p:cNvSpPr txBox="1"/>
          <p:nvPr/>
        </p:nvSpPr>
        <p:spPr>
          <a:xfrm>
            <a:off x="10157080" y="1114425"/>
            <a:ext cx="1854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Exosome Concentration 2*10^5 exosomes/µl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8BF8A-BE9A-4B39-B524-3DD22C1230A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7907"/>
          <a:stretch/>
        </p:blipFill>
        <p:spPr>
          <a:xfrm>
            <a:off x="6983989" y="3992822"/>
            <a:ext cx="2003021" cy="2035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060377-A05E-4F4D-9150-C45D23B9A7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3911" y="5010759"/>
            <a:ext cx="890093" cy="3475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27A8F1-0458-4EB9-8B92-896EAEA098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8148" y="5010759"/>
            <a:ext cx="890093" cy="3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1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452EF-F499-4EB9-80C1-1580F3999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5" y="23343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Part 3: Functionalizing AGNIS surface with Thiol-PEG-Biotin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6F7192-017E-487C-BAD1-B6F29E5D8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5" y="1750170"/>
            <a:ext cx="3937425" cy="37672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65328-F368-4D4F-8B32-EE6201AB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24" y="1760451"/>
            <a:ext cx="3993007" cy="37592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35394-FB14-4C86-9C60-821EAC9779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86" t="4308" r="53929" b="4081"/>
          <a:stretch/>
        </p:blipFill>
        <p:spPr>
          <a:xfrm>
            <a:off x="8088380" y="1750170"/>
            <a:ext cx="4021494" cy="376956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9651E06-44D4-4FD6-BA88-1A8D3C5FC3F9}"/>
              </a:ext>
            </a:extLst>
          </p:cNvPr>
          <p:cNvCxnSpPr>
            <a:cxnSpLocks/>
          </p:cNvCxnSpPr>
          <p:nvPr/>
        </p:nvCxnSpPr>
        <p:spPr>
          <a:xfrm>
            <a:off x="3402623" y="5424855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09A76E-9BB9-4317-89F2-1C1116C51F38}"/>
              </a:ext>
            </a:extLst>
          </p:cNvPr>
          <p:cNvCxnSpPr>
            <a:cxnSpLocks/>
          </p:cNvCxnSpPr>
          <p:nvPr/>
        </p:nvCxnSpPr>
        <p:spPr>
          <a:xfrm>
            <a:off x="7420708" y="5433648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3E31F8-7FFA-4129-B23B-7DC2FF8150F6}"/>
              </a:ext>
            </a:extLst>
          </p:cNvPr>
          <p:cNvCxnSpPr>
            <a:cxnSpLocks/>
          </p:cNvCxnSpPr>
          <p:nvPr/>
        </p:nvCxnSpPr>
        <p:spPr>
          <a:xfrm>
            <a:off x="11509130" y="5433648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9D9753E-7833-4D9E-8F68-6D655C1C98C4}"/>
              </a:ext>
            </a:extLst>
          </p:cNvPr>
          <p:cNvSpPr/>
          <p:nvPr/>
        </p:nvSpPr>
        <p:spPr>
          <a:xfrm>
            <a:off x="10511197" y="6492875"/>
            <a:ext cx="168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Scale Bar: 6 µm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AAF00-D36B-4242-94C2-B23DDD2B1526}"/>
              </a:ext>
            </a:extLst>
          </p:cNvPr>
          <p:cNvSpPr txBox="1"/>
          <p:nvPr/>
        </p:nvSpPr>
        <p:spPr>
          <a:xfrm>
            <a:off x="0" y="1359550"/>
            <a:ext cx="307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15 min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22EF92-F1C7-4141-9243-BC06ACB1002E}"/>
              </a:ext>
            </a:extLst>
          </p:cNvPr>
          <p:cNvSpPr txBox="1"/>
          <p:nvPr/>
        </p:nvSpPr>
        <p:spPr>
          <a:xfrm>
            <a:off x="4028515" y="1338263"/>
            <a:ext cx="307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30 min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F6B7EF-C46B-4DD4-B6EC-F82456829753}"/>
              </a:ext>
            </a:extLst>
          </p:cNvPr>
          <p:cNvSpPr txBox="1"/>
          <p:nvPr/>
        </p:nvSpPr>
        <p:spPr>
          <a:xfrm>
            <a:off x="8057031" y="1338263"/>
            <a:ext cx="307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Time: 45 min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82C921-00C4-4048-BA40-7245B029367E}"/>
              </a:ext>
            </a:extLst>
          </p:cNvPr>
          <p:cNvSpPr txBox="1"/>
          <p:nvPr/>
        </p:nvSpPr>
        <p:spPr>
          <a:xfrm>
            <a:off x="70463" y="5510851"/>
            <a:ext cx="24688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IR: 1.045+0.026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D9812-2A28-48B4-A1AF-69D080186585}"/>
              </a:ext>
            </a:extLst>
          </p:cNvPr>
          <p:cNvSpPr txBox="1"/>
          <p:nvPr/>
        </p:nvSpPr>
        <p:spPr>
          <a:xfrm>
            <a:off x="4105485" y="5510851"/>
            <a:ext cx="24688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IR: 1.053+0.022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EDC748-42FC-4073-94A0-E02EEA40CB48}"/>
              </a:ext>
            </a:extLst>
          </p:cNvPr>
          <p:cNvSpPr txBox="1"/>
          <p:nvPr/>
        </p:nvSpPr>
        <p:spPr>
          <a:xfrm>
            <a:off x="8088380" y="5510851"/>
            <a:ext cx="24688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IR: 1.053+0.023 </a:t>
            </a:r>
          </a:p>
        </p:txBody>
      </p:sp>
    </p:spTree>
    <p:extLst>
      <p:ext uri="{BB962C8B-B14F-4D97-AF65-F5344CB8AC3E}">
        <p14:creationId xmlns:p14="http://schemas.microsoft.com/office/powerpoint/2010/main" val="34229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C03E-F2D9-415A-9170-28569332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5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Part 1: Functionalization for 60 min to get patches after washing the surface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A398C-9401-459C-BD64-062D3030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6" t="4308" r="53929" b="4081"/>
          <a:stretch/>
        </p:blipFill>
        <p:spPr>
          <a:xfrm>
            <a:off x="70463" y="1690686"/>
            <a:ext cx="4021494" cy="3769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4BA3A-275E-4F30-AE1C-3400D46BC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7" t="4167" r="53969" b="4224"/>
          <a:stretch/>
        </p:blipFill>
        <p:spPr>
          <a:xfrm>
            <a:off x="4130059" y="1690686"/>
            <a:ext cx="4021495" cy="3769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64165-8CD7-449C-9FF1-28E416F31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53" t="4167" r="54062" b="4224"/>
          <a:stretch/>
        </p:blipFill>
        <p:spPr>
          <a:xfrm>
            <a:off x="8161079" y="1690686"/>
            <a:ext cx="4021496" cy="37695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66CF6D-0BB1-4B46-8288-4E34FF60DDAE}"/>
              </a:ext>
            </a:extLst>
          </p:cNvPr>
          <p:cNvSpPr txBox="1"/>
          <p:nvPr/>
        </p:nvSpPr>
        <p:spPr>
          <a:xfrm>
            <a:off x="4130059" y="1319985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Neutravidin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ED349-7630-42E2-8886-908AE3C2E3D2}"/>
              </a:ext>
            </a:extLst>
          </p:cNvPr>
          <p:cNvSpPr txBox="1"/>
          <p:nvPr/>
        </p:nvSpPr>
        <p:spPr>
          <a:xfrm>
            <a:off x="0" y="1319985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Thiol-Peg Biotin 1:3 Thiol-PEG MH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4FF58C-6CCF-4E1D-A60F-DDAE426DB673}"/>
              </a:ext>
            </a:extLst>
          </p:cNvPr>
          <p:cNvSpPr txBox="1"/>
          <p:nvPr/>
        </p:nvSpPr>
        <p:spPr>
          <a:xfrm>
            <a:off x="8181975" y="1294031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Anti-CD63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304DF3-D166-42B6-A68C-B9638FC0FEC2}"/>
              </a:ext>
            </a:extLst>
          </p:cNvPr>
          <p:cNvCxnSpPr>
            <a:cxnSpLocks/>
          </p:cNvCxnSpPr>
          <p:nvPr/>
        </p:nvCxnSpPr>
        <p:spPr>
          <a:xfrm>
            <a:off x="3455377" y="5336931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56BECB4-097F-4E4B-BA65-715CA21266F5}"/>
              </a:ext>
            </a:extLst>
          </p:cNvPr>
          <p:cNvCxnSpPr>
            <a:cxnSpLocks/>
          </p:cNvCxnSpPr>
          <p:nvPr/>
        </p:nvCxnSpPr>
        <p:spPr>
          <a:xfrm>
            <a:off x="7529146" y="5357447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B14ECA-BBCF-41E6-BD05-78462ABA96B0}"/>
              </a:ext>
            </a:extLst>
          </p:cNvPr>
          <p:cNvCxnSpPr>
            <a:cxnSpLocks/>
          </p:cNvCxnSpPr>
          <p:nvPr/>
        </p:nvCxnSpPr>
        <p:spPr>
          <a:xfrm>
            <a:off x="11573608" y="5357447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BCB2F9B-AF01-4C5F-8C6E-E6B9B77754DA}"/>
              </a:ext>
            </a:extLst>
          </p:cNvPr>
          <p:cNvSpPr txBox="1"/>
          <p:nvPr/>
        </p:nvSpPr>
        <p:spPr>
          <a:xfrm>
            <a:off x="10440135" y="6488668"/>
            <a:ext cx="166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Scale Bar: 6 µm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0F87B-4C07-4830-A72E-1720676A1DB2}"/>
              </a:ext>
            </a:extLst>
          </p:cNvPr>
          <p:cNvSpPr txBox="1"/>
          <p:nvPr/>
        </p:nvSpPr>
        <p:spPr>
          <a:xfrm>
            <a:off x="70463" y="5510851"/>
            <a:ext cx="24688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IR: 1.053+0.028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D225D-127D-4BAD-9B6F-CA340F2541AF}"/>
              </a:ext>
            </a:extLst>
          </p:cNvPr>
          <p:cNvSpPr txBox="1"/>
          <p:nvPr/>
        </p:nvSpPr>
        <p:spPr>
          <a:xfrm>
            <a:off x="4091957" y="5496134"/>
            <a:ext cx="24688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IR: 1.095+0.021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7A2703-D2FB-4142-812F-4D14FA515DCC}"/>
              </a:ext>
            </a:extLst>
          </p:cNvPr>
          <p:cNvSpPr txBox="1"/>
          <p:nvPr/>
        </p:nvSpPr>
        <p:spPr>
          <a:xfrm>
            <a:off x="8113451" y="5460253"/>
            <a:ext cx="246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IR: 1.113+0.018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9227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BF1E2-A7F0-4021-908C-6E4885342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5559"/>
            <a:ext cx="10515600" cy="799874"/>
          </a:xfrm>
        </p:spPr>
        <p:txBody>
          <a:bodyPr>
            <a:normAutofit/>
          </a:bodyPr>
          <a:lstStyle/>
          <a:p>
            <a:r>
              <a:rPr lang="en-US" sz="3600" dirty="0"/>
              <a:t>Part 1: Addition of exosomes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CA51C-EA54-43FA-8D16-4AB5C7CCB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3" t="4167" r="54062" b="4224"/>
          <a:stretch/>
        </p:blipFill>
        <p:spPr>
          <a:xfrm>
            <a:off x="0" y="1831133"/>
            <a:ext cx="4021496" cy="3769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0A86B4-3362-46E1-801E-AD53095FB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185" y="1826949"/>
            <a:ext cx="4023709" cy="3773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90869-2778-4171-962E-850C0F191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37" t="4167" r="54297" b="6251"/>
          <a:stretch/>
        </p:blipFill>
        <p:spPr>
          <a:xfrm>
            <a:off x="8100167" y="1826949"/>
            <a:ext cx="4021496" cy="37683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6C31E15-996E-4F98-AD82-A8C139C8E978}"/>
              </a:ext>
            </a:extLst>
          </p:cNvPr>
          <p:cNvCxnSpPr>
            <a:cxnSpLocks/>
          </p:cNvCxnSpPr>
          <p:nvPr/>
        </p:nvCxnSpPr>
        <p:spPr>
          <a:xfrm>
            <a:off x="3385038" y="5486401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12C4-0281-428A-8A47-BFB61E7C35E9}"/>
              </a:ext>
            </a:extLst>
          </p:cNvPr>
          <p:cNvCxnSpPr>
            <a:cxnSpLocks/>
          </p:cNvCxnSpPr>
          <p:nvPr/>
        </p:nvCxnSpPr>
        <p:spPr>
          <a:xfrm>
            <a:off x="7432430" y="5486401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6A6ACF-C478-411C-B32E-302AEDE44685}"/>
              </a:ext>
            </a:extLst>
          </p:cNvPr>
          <p:cNvCxnSpPr>
            <a:cxnSpLocks/>
          </p:cNvCxnSpPr>
          <p:nvPr/>
        </p:nvCxnSpPr>
        <p:spPr>
          <a:xfrm>
            <a:off x="11485684" y="5471748"/>
            <a:ext cx="5363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B204CC3-6B94-440B-878A-A88EA0E20F44}"/>
              </a:ext>
            </a:extLst>
          </p:cNvPr>
          <p:cNvSpPr/>
          <p:nvPr/>
        </p:nvSpPr>
        <p:spPr>
          <a:xfrm>
            <a:off x="10643081" y="6492875"/>
            <a:ext cx="168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Scale Bar: 6 µm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C15DBC-31DF-48C8-9914-1494034C7C47}"/>
              </a:ext>
            </a:extLst>
          </p:cNvPr>
          <p:cNvSpPr txBox="1"/>
          <p:nvPr/>
        </p:nvSpPr>
        <p:spPr>
          <a:xfrm>
            <a:off x="0" y="1244751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Functionalized spots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7E982C-21EE-42E5-82B3-8D0A29C7A747}"/>
              </a:ext>
            </a:extLst>
          </p:cNvPr>
          <p:cNvSpPr txBox="1"/>
          <p:nvPr/>
        </p:nvSpPr>
        <p:spPr>
          <a:xfrm>
            <a:off x="8063894" y="1183791"/>
            <a:ext cx="3876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Overlayed images of functionalized spots and exosomes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47381-10C3-49C1-8759-505A3F1E8830}"/>
              </a:ext>
            </a:extLst>
          </p:cNvPr>
          <p:cNvSpPr txBox="1"/>
          <p:nvPr/>
        </p:nvSpPr>
        <p:spPr>
          <a:xfrm>
            <a:off x="4121760" y="1183791"/>
            <a:ext cx="3171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H460 cell line derived exosomes</a:t>
            </a:r>
          </a:p>
          <a:p>
            <a:r>
              <a:rPr lang="en-US" dirty="0"/>
              <a:t>Captured: 92; IR: 1.1±0.02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3F6714-F113-433E-8A55-AD047014A660}"/>
              </a:ext>
            </a:extLst>
          </p:cNvPr>
          <p:cNvSpPr txBox="1"/>
          <p:nvPr/>
        </p:nvSpPr>
        <p:spPr>
          <a:xfrm>
            <a:off x="8238392" y="5671037"/>
            <a:ext cx="37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RED: surface functionalization</a:t>
            </a:r>
          </a:p>
          <a:p>
            <a:r>
              <a:rPr lang="en-US" dirty="0"/>
              <a:t>PINK: Captured Exosome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7D4C8C-A0E9-4DDC-8EF3-76185B83C506}"/>
              </a:ext>
            </a:extLst>
          </p:cNvPr>
          <p:cNvSpPr txBox="1"/>
          <p:nvPr/>
        </p:nvSpPr>
        <p:spPr>
          <a:xfrm>
            <a:off x="4021496" y="5671037"/>
            <a:ext cx="37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Exosome conc. 2x10^3 ex/µl</a:t>
            </a:r>
          </a:p>
          <a:p>
            <a:r>
              <a:rPr lang="en-US" dirty="0"/>
              <a:t>Washed at 60 min</a:t>
            </a:r>
          </a:p>
        </p:txBody>
      </p:sp>
    </p:spTree>
    <p:extLst>
      <p:ext uri="{BB962C8B-B14F-4D97-AF65-F5344CB8AC3E}">
        <p14:creationId xmlns:p14="http://schemas.microsoft.com/office/powerpoint/2010/main" val="280316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617</Words>
  <Application>Microsoft Office PowerPoint</Application>
  <PresentationFormat>Widescreen</PresentationFormat>
  <Paragraphs>106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Integrated label-free PANORAMA and fluorescence imaging for multi-modal exosome analysis</vt:lpstr>
      <vt:lpstr>Experimental Details</vt:lpstr>
      <vt:lpstr>Overview</vt:lpstr>
      <vt:lpstr>Part 1: Detection of Carboxylate modified 100 nm polystyrene beads via PANORAMA and fluorescence</vt:lpstr>
      <vt:lpstr>Part 2: Full surface functionalization</vt:lpstr>
      <vt:lpstr>Evolution of exosome settlement with time</vt:lpstr>
      <vt:lpstr>Part 3: Functionalizing AGNIS surface with Thiol-PEG-Biotin</vt:lpstr>
      <vt:lpstr>Part 1: Functionalization for 60 min to get patches after washing the surface</vt:lpstr>
      <vt:lpstr>Part 1: Addition of exosomes</vt:lpstr>
      <vt:lpstr>PANORAMA of H460 derived exosomes on functionalized surface with Anti-CD63 and IgG</vt:lpstr>
      <vt:lpstr>Monitoring the abundance of CD9; CD63 and CD81 surface proteins on cancerous H460 and non-cancerous 293A exosomes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label-free PANORAMA and fluorescence imaging for multi-modal exosome analysis</dc:title>
  <dc:creator>nareg ohannesian</dc:creator>
  <cp:lastModifiedBy>nareg ohannesian</cp:lastModifiedBy>
  <cp:revision>7</cp:revision>
  <dcterms:created xsi:type="dcterms:W3CDTF">2021-04-07T21:42:01Z</dcterms:created>
  <dcterms:modified xsi:type="dcterms:W3CDTF">2021-08-24T21:32:15Z</dcterms:modified>
</cp:coreProperties>
</file>